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embeddedFontLst>
    <p:embeddedFont>
      <p:font typeface="Montserrat"/>
      <p:regular r:id="rId22"/>
      <p:bold r:id="rId23"/>
      <p:italic r:id="rId24"/>
      <p:boldItalic r:id="rId25"/>
    </p:embeddedFont>
    <p:embeddedFont>
      <p:font typeface="Lato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Montserrat-regular.fntdata"/><Relationship Id="rId21" Type="http://schemas.openxmlformats.org/officeDocument/2006/relationships/slide" Target="slides/slide16.xml"/><Relationship Id="rId24" Type="http://schemas.openxmlformats.org/officeDocument/2006/relationships/font" Target="fonts/Montserrat-italic.fntdata"/><Relationship Id="rId23" Type="http://schemas.openxmlformats.org/officeDocument/2006/relationships/font" Target="fonts/Montserrat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ato-regular.fntdata"/><Relationship Id="rId25" Type="http://schemas.openxmlformats.org/officeDocument/2006/relationships/font" Target="fonts/Montserrat-boldItalic.fntdata"/><Relationship Id="rId28" Type="http://schemas.openxmlformats.org/officeDocument/2006/relationships/font" Target="fonts/Lato-italic.fntdata"/><Relationship Id="rId27" Type="http://schemas.openxmlformats.org/officeDocument/2006/relationships/font" Target="fonts/Lato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ato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778fe64c6c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778fe64c6c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778fe64c6c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778fe64c6c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802cd03e17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802cd03e17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802cd03e17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802cd03e17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802cd03e17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802cd03e17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802cd03e17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802cd03e17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779e60105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779e60105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84d515926f_0_5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84d515926f_0_5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778fe64c6c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778fe64c6c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778fe64c6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778fe64c6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778fe64c6c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778fe64c6c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778fe64c6c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778fe64c6c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778fe64c6c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778fe64c6c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778fe64c6c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778fe64c6c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778fe64c6c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778fe64c6c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fmla="val 0" name="adj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fmla="val 58774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5" name="Google Shape;125;p11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7" name="Google Shape;12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" name="Google Shape;39;p3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" name="Google Shape;4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6" name="Google Shape;46;p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7" name="Google Shape;47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3" name="Google Shape;53;p5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5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" name="Google Shape;60;p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1" name="Google Shape;6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7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7" name="Google Shape;67;p7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8" name="Google Shape;6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" name="Google Shape;89;p8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0" name="Google Shape;9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9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6" name="Google Shape;96;p9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97" name="Google Shape;97;p9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10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4" name="Google Shape;10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g"/><Relationship Id="rId4" Type="http://schemas.openxmlformats.org/officeDocument/2006/relationships/hyperlink" Target="http://drive.google.com/file/d/1xjI95YCguaqeDYPFOMyMUpAvv35vVuAP/view" TargetMode="External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jpg"/><Relationship Id="rId4" Type="http://schemas.openxmlformats.org/officeDocument/2006/relationships/image" Target="../media/image17.jpg"/><Relationship Id="rId5" Type="http://schemas.openxmlformats.org/officeDocument/2006/relationships/image" Target="../media/image15.jpg"/><Relationship Id="rId6" Type="http://schemas.openxmlformats.org/officeDocument/2006/relationships/image" Target="../media/image1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Relationship Id="rId4" Type="http://schemas.openxmlformats.org/officeDocument/2006/relationships/image" Target="../media/image20.jpg"/><Relationship Id="rId5" Type="http://schemas.openxmlformats.org/officeDocument/2006/relationships/image" Target="../media/image1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jpg"/><Relationship Id="rId4" Type="http://schemas.openxmlformats.org/officeDocument/2006/relationships/image" Target="../media/image2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jpg"/><Relationship Id="rId4" Type="http://schemas.openxmlformats.org/officeDocument/2006/relationships/image" Target="../media/image2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5" Type="http://schemas.openxmlformats.org/officeDocument/2006/relationships/image" Target="../media/image28.jpg"/><Relationship Id="rId6" Type="http://schemas.openxmlformats.org/officeDocument/2006/relationships/image" Target="../media/image2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Relationship Id="rId4" Type="http://schemas.openxmlformats.org/officeDocument/2006/relationships/image" Target="../media/image5.jpg"/><Relationship Id="rId5" Type="http://schemas.openxmlformats.org/officeDocument/2006/relationships/image" Target="../media/image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Relationship Id="rId4" Type="http://schemas.openxmlformats.org/officeDocument/2006/relationships/image" Target="../media/image2.jpg"/><Relationship Id="rId5" Type="http://schemas.openxmlformats.org/officeDocument/2006/relationships/image" Target="../media/image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jpg"/><Relationship Id="rId4" Type="http://schemas.openxmlformats.org/officeDocument/2006/relationships/image" Target="../media/image6.jpg"/><Relationship Id="rId5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5200">
                <a:latin typeface="Georgia"/>
                <a:ea typeface="Georgia"/>
                <a:cs typeface="Georgia"/>
                <a:sym typeface="Georgia"/>
              </a:rPr>
              <a:t>ZBRODNIA KATYŃSKA</a:t>
            </a:r>
            <a:endParaRPr sz="52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35" name="Google Shape;135;p13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>
                <a:solidFill>
                  <a:srgbClr val="F3F3F3"/>
                </a:solidFill>
                <a:highlight>
                  <a:srgbClr val="E06666"/>
                </a:highlight>
                <a:latin typeface="Comic Sans MS"/>
                <a:ea typeface="Comic Sans MS"/>
                <a:cs typeface="Comic Sans MS"/>
                <a:sym typeface="Comic Sans MS"/>
              </a:rPr>
              <a:t>JAK WIELKĄ STRATĘ PONIOSŁO POLSKIE SPOŁECZEŃSTWO</a:t>
            </a:r>
            <a:endParaRPr sz="1400">
              <a:solidFill>
                <a:srgbClr val="F3F3F3"/>
              </a:solidFill>
              <a:highlight>
                <a:srgbClr val="E06666"/>
              </a:highlight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6" name="Google Shape;136;p13"/>
          <p:cNvPicPr preferRelativeResize="0"/>
          <p:nvPr/>
        </p:nvPicPr>
        <p:blipFill rotWithShape="1">
          <a:blip r:embed="rId3">
            <a:alphaModFix/>
          </a:blip>
          <a:srcRect b="12924" l="13847" r="13840" t="12924"/>
          <a:stretch/>
        </p:blipFill>
        <p:spPr>
          <a:xfrm>
            <a:off x="0" y="0"/>
            <a:ext cx="355512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3" title="Smutna Piano Muzyka - opłakiwać .mp3">
            <a:hlinkClick r:id="rId4"/>
          </p:cNvPr>
          <p:cNvPicPr preferRelativeResize="0"/>
          <p:nvPr/>
        </p:nvPicPr>
        <p:blipFill>
          <a:blip r:embed="rId5">
            <a:alphaModFix amt="40000"/>
          </a:blip>
          <a:stretch>
            <a:fillRect/>
          </a:stretch>
        </p:blipFill>
        <p:spPr>
          <a:xfrm>
            <a:off x="3613500" y="85225"/>
            <a:ext cx="457200" cy="4572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22"/>
          <p:cNvPicPr preferRelativeResize="0"/>
          <p:nvPr/>
        </p:nvPicPr>
        <p:blipFill rotWithShape="1">
          <a:blip r:embed="rId3">
            <a:alphaModFix/>
          </a:blip>
          <a:srcRect b="52083" l="15137" r="46625" t="12874"/>
          <a:stretch/>
        </p:blipFill>
        <p:spPr>
          <a:xfrm>
            <a:off x="120850" y="282025"/>
            <a:ext cx="2088450" cy="2591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2"/>
          <p:cNvPicPr preferRelativeResize="0"/>
          <p:nvPr/>
        </p:nvPicPr>
        <p:blipFill rotWithShape="1">
          <a:blip r:embed="rId4">
            <a:alphaModFix/>
          </a:blip>
          <a:srcRect b="52081" l="58955" r="3853" t="12671"/>
          <a:stretch/>
        </p:blipFill>
        <p:spPr>
          <a:xfrm>
            <a:off x="2319925" y="376012"/>
            <a:ext cx="2415751" cy="2753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2"/>
          <p:cNvPicPr preferRelativeResize="0"/>
          <p:nvPr/>
        </p:nvPicPr>
        <p:blipFill rotWithShape="1">
          <a:blip r:embed="rId5">
            <a:alphaModFix/>
          </a:blip>
          <a:srcRect b="11837" l="57504" r="4324" t="54579"/>
          <a:stretch/>
        </p:blipFill>
        <p:spPr>
          <a:xfrm>
            <a:off x="4969725" y="282025"/>
            <a:ext cx="2088450" cy="2269549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2"/>
          <p:cNvSpPr txBox="1"/>
          <p:nvPr/>
        </p:nvSpPr>
        <p:spPr>
          <a:xfrm>
            <a:off x="63950" y="2833725"/>
            <a:ext cx="2309700" cy="19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solidFill>
                  <a:srgbClr val="FFFFFF"/>
                </a:solidFill>
              </a:rPr>
              <a:t>Ppor.pilot Janina Lewandowska,córka gen.Józefa Dowbor-Muśnickego,jedyna kobieta wśród polskich oficerów w obozie kozielskim,rozstrzelana w Katyniu 21 lub 22 kwietnia 1940 r.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213" name="Google Shape;213;p22"/>
          <p:cNvSpPr txBox="1"/>
          <p:nvPr/>
        </p:nvSpPr>
        <p:spPr>
          <a:xfrm>
            <a:off x="2319850" y="3196275"/>
            <a:ext cx="2415900" cy="17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700">
                <a:solidFill>
                  <a:srgbClr val="FFFFFF"/>
                </a:solidFill>
              </a:rPr>
              <a:t>Dyrektor fabryki Zdzisław Kozakiewicz.Zbiory Jolanty Kozakiewicz-Kryszak.</a:t>
            </a:r>
            <a:endParaRPr b="1" sz="1700">
              <a:solidFill>
                <a:srgbClr val="FFFFFF"/>
              </a:solidFill>
            </a:endParaRPr>
          </a:p>
        </p:txBody>
      </p:sp>
      <p:sp>
        <p:nvSpPr>
          <p:cNvPr id="214" name="Google Shape;214;p22"/>
          <p:cNvSpPr txBox="1"/>
          <p:nvPr/>
        </p:nvSpPr>
        <p:spPr>
          <a:xfrm>
            <a:off x="6056700" y="3330525"/>
            <a:ext cx="2504100" cy="14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15" name="Google Shape;215;p22"/>
          <p:cNvPicPr preferRelativeResize="0"/>
          <p:nvPr/>
        </p:nvPicPr>
        <p:blipFill rotWithShape="1">
          <a:blip r:embed="rId6">
            <a:alphaModFix/>
          </a:blip>
          <a:srcRect b="11094" l="14813" r="46407" t="55746"/>
          <a:stretch/>
        </p:blipFill>
        <p:spPr>
          <a:xfrm>
            <a:off x="7184775" y="449900"/>
            <a:ext cx="1839851" cy="210167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2"/>
          <p:cNvSpPr txBox="1"/>
          <p:nvPr/>
        </p:nvSpPr>
        <p:spPr>
          <a:xfrm>
            <a:off x="4982350" y="2672475"/>
            <a:ext cx="2088600" cy="17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700">
                <a:solidFill>
                  <a:srgbClr val="FFFFFF"/>
                </a:solidFill>
              </a:rPr>
              <a:t>Ziemianin Kazimierz </a:t>
            </a:r>
            <a:endParaRPr b="1" sz="17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700">
                <a:solidFill>
                  <a:srgbClr val="FFFFFF"/>
                </a:solidFill>
              </a:rPr>
              <a:t>Gliński.Zbiory Stowarzyszenia Katyń w</a:t>
            </a:r>
            <a:endParaRPr b="1" sz="17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700">
                <a:solidFill>
                  <a:srgbClr val="FFFFFF"/>
                </a:solidFill>
              </a:rPr>
              <a:t>Szczecinie.</a:t>
            </a:r>
            <a:endParaRPr b="1" sz="1700">
              <a:solidFill>
                <a:srgbClr val="FFFFFF"/>
              </a:solidFill>
            </a:endParaRPr>
          </a:p>
        </p:txBody>
      </p:sp>
      <p:sp>
        <p:nvSpPr>
          <p:cNvPr id="217" name="Google Shape;217;p22"/>
          <p:cNvSpPr txBox="1"/>
          <p:nvPr/>
        </p:nvSpPr>
        <p:spPr>
          <a:xfrm>
            <a:off x="7171350" y="2645600"/>
            <a:ext cx="1839900" cy="17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700">
                <a:solidFill>
                  <a:srgbClr val="FFFFFF"/>
                </a:solidFill>
              </a:rPr>
              <a:t>Sędzia Władysław Wójtowicz.Zbiory Stowarzyszenia Katyń w Szczecinie.</a:t>
            </a:r>
            <a:endParaRPr b="1" sz="1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3"/>
          <p:cNvSpPr txBox="1"/>
          <p:nvPr>
            <p:ph idx="4294967295" type="title"/>
          </p:nvPr>
        </p:nvSpPr>
        <p:spPr>
          <a:xfrm>
            <a:off x="0" y="0"/>
            <a:ext cx="9144000" cy="130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3100">
                <a:highlight>
                  <a:srgbClr val="4A86E8"/>
                </a:highlight>
                <a:latin typeface="Comic Sans MS"/>
                <a:ea typeface="Comic Sans MS"/>
                <a:cs typeface="Comic Sans MS"/>
                <a:sym typeface="Comic Sans MS"/>
              </a:rPr>
              <a:t>DOWODY ZBRODNI</a:t>
            </a:r>
            <a:endParaRPr sz="3100">
              <a:highlight>
                <a:srgbClr val="4A86E8"/>
              </a:highlight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23" name="Google Shape;223;p23"/>
          <p:cNvPicPr preferRelativeResize="0"/>
          <p:nvPr/>
        </p:nvPicPr>
        <p:blipFill rotWithShape="1">
          <a:blip r:embed="rId3">
            <a:alphaModFix/>
          </a:blip>
          <a:srcRect b="63512" l="13420" r="65302" t="12151"/>
          <a:stretch/>
        </p:blipFill>
        <p:spPr>
          <a:xfrm>
            <a:off x="228300" y="859525"/>
            <a:ext cx="1826399" cy="25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3"/>
          <p:cNvPicPr preferRelativeResize="0"/>
          <p:nvPr/>
        </p:nvPicPr>
        <p:blipFill rotWithShape="1">
          <a:blip r:embed="rId4">
            <a:alphaModFix/>
          </a:blip>
          <a:srcRect b="64267" l="42712" r="6023" t="11768"/>
          <a:stretch/>
        </p:blipFill>
        <p:spPr>
          <a:xfrm>
            <a:off x="2313350" y="1101225"/>
            <a:ext cx="3437948" cy="2054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3"/>
          <p:cNvPicPr preferRelativeResize="0"/>
          <p:nvPr/>
        </p:nvPicPr>
        <p:blipFill rotWithShape="1">
          <a:blip r:embed="rId5">
            <a:alphaModFix/>
          </a:blip>
          <a:srcRect b="12418" l="13419" r="5497" t="44219"/>
          <a:stretch/>
        </p:blipFill>
        <p:spPr>
          <a:xfrm>
            <a:off x="6009950" y="1015575"/>
            <a:ext cx="3026599" cy="2226039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3"/>
          <p:cNvSpPr txBox="1"/>
          <p:nvPr/>
        </p:nvSpPr>
        <p:spPr>
          <a:xfrm>
            <a:off x="0" y="3397675"/>
            <a:ext cx="2054700" cy="17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700">
                <a:solidFill>
                  <a:srgbClr val="FFFFFF"/>
                </a:solidFill>
              </a:rPr>
              <a:t>Orzełek wojskowy znaleziony podczas ekshumacji ofiar zbrodni katyńskiej.</a:t>
            </a:r>
            <a:endParaRPr b="1" sz="1700">
              <a:solidFill>
                <a:srgbClr val="FFFFFF"/>
              </a:solidFill>
            </a:endParaRPr>
          </a:p>
        </p:txBody>
      </p:sp>
      <p:sp>
        <p:nvSpPr>
          <p:cNvPr id="227" name="Google Shape;227;p23"/>
          <p:cNvSpPr txBox="1"/>
          <p:nvPr/>
        </p:nvSpPr>
        <p:spPr>
          <a:xfrm>
            <a:off x="2309875" y="3303650"/>
            <a:ext cx="3438000" cy="17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8" name="Google Shape;228;p23"/>
          <p:cNvSpPr txBox="1"/>
          <p:nvPr/>
        </p:nvSpPr>
        <p:spPr>
          <a:xfrm>
            <a:off x="2350175" y="3384225"/>
            <a:ext cx="3438000" cy="17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700">
                <a:solidFill>
                  <a:srgbClr val="FFFFFF"/>
                </a:solidFill>
              </a:rPr>
              <a:t>Różaniec znaleziony podczas ekshumacji w Katyniu  w 1943 r.</a:t>
            </a:r>
            <a:endParaRPr b="1" sz="1700">
              <a:solidFill>
                <a:srgbClr val="FFFFFF"/>
              </a:solidFill>
            </a:endParaRPr>
          </a:p>
        </p:txBody>
      </p:sp>
      <p:sp>
        <p:nvSpPr>
          <p:cNvPr id="229" name="Google Shape;229;p23"/>
          <p:cNvSpPr txBox="1"/>
          <p:nvPr/>
        </p:nvSpPr>
        <p:spPr>
          <a:xfrm>
            <a:off x="6056700" y="3437950"/>
            <a:ext cx="3021600" cy="17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700">
                <a:solidFill>
                  <a:srgbClr val="FFFFFF"/>
                </a:solidFill>
              </a:rPr>
              <a:t>Nieśmiertelniki i odznaki wojskowe zamordowanych oficerów WP wydobyte podczas ekshumacji.</a:t>
            </a:r>
            <a:endParaRPr b="1" sz="1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24"/>
          <p:cNvPicPr preferRelativeResize="0"/>
          <p:nvPr/>
        </p:nvPicPr>
        <p:blipFill rotWithShape="1">
          <a:blip r:embed="rId3">
            <a:alphaModFix/>
          </a:blip>
          <a:srcRect b="49390" l="15130" r="5403" t="12390"/>
          <a:stretch/>
        </p:blipFill>
        <p:spPr>
          <a:xfrm>
            <a:off x="165825" y="282025"/>
            <a:ext cx="4406175" cy="291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4"/>
          <p:cNvPicPr preferRelativeResize="0"/>
          <p:nvPr/>
        </p:nvPicPr>
        <p:blipFill rotWithShape="1">
          <a:blip r:embed="rId4">
            <a:alphaModFix/>
          </a:blip>
          <a:srcRect b="24727" l="56353" r="5729" t="55998"/>
          <a:stretch/>
        </p:blipFill>
        <p:spPr>
          <a:xfrm>
            <a:off x="5036075" y="161150"/>
            <a:ext cx="3290227" cy="3155949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4"/>
          <p:cNvSpPr txBox="1"/>
          <p:nvPr/>
        </p:nvSpPr>
        <p:spPr>
          <a:xfrm>
            <a:off x="134300" y="3317100"/>
            <a:ext cx="4406100" cy="17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700">
                <a:solidFill>
                  <a:srgbClr val="FFFFFF"/>
                </a:solidFill>
              </a:rPr>
              <a:t>Odznaki z numerami służbowymi funkcjonariuszy Policji Państwowej wydobyte podczas ekshumacji.</a:t>
            </a:r>
            <a:endParaRPr b="1" sz="1700">
              <a:solidFill>
                <a:srgbClr val="FFFFFF"/>
              </a:solidFill>
            </a:endParaRPr>
          </a:p>
        </p:txBody>
      </p:sp>
      <p:sp>
        <p:nvSpPr>
          <p:cNvPr id="237" name="Google Shape;237;p24"/>
          <p:cNvSpPr txBox="1"/>
          <p:nvPr/>
        </p:nvSpPr>
        <p:spPr>
          <a:xfrm>
            <a:off x="5062925" y="3370800"/>
            <a:ext cx="3290100" cy="16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700">
                <a:solidFill>
                  <a:srgbClr val="FFFFFF"/>
                </a:solidFill>
              </a:rPr>
              <a:t>Łuski nabojów używanych przez Sowietów podczas egzekucji w Katyniu w 1940 r.,znalezione podczas ekshumacji w 1943 r.</a:t>
            </a:r>
            <a:endParaRPr b="1" sz="1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5"/>
          <p:cNvSpPr txBox="1"/>
          <p:nvPr>
            <p:ph idx="4294967295" type="title"/>
          </p:nvPr>
        </p:nvSpPr>
        <p:spPr>
          <a:xfrm>
            <a:off x="67150" y="0"/>
            <a:ext cx="9076800" cy="87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3100">
                <a:highlight>
                  <a:srgbClr val="A64D79"/>
                </a:highlight>
                <a:latin typeface="Comic Sans MS"/>
                <a:ea typeface="Comic Sans MS"/>
                <a:cs typeface="Comic Sans MS"/>
                <a:sym typeface="Comic Sans MS"/>
              </a:rPr>
              <a:t>NIEMCY ODKRYWAJĄ GROBY W KATYNIU</a:t>
            </a:r>
            <a:r>
              <a:rPr lang="pl"/>
              <a:t> </a:t>
            </a:r>
            <a:endParaRPr/>
          </a:p>
        </p:txBody>
      </p:sp>
      <p:sp>
        <p:nvSpPr>
          <p:cNvPr id="243" name="Google Shape;243;p25"/>
          <p:cNvSpPr txBox="1"/>
          <p:nvPr/>
        </p:nvSpPr>
        <p:spPr>
          <a:xfrm>
            <a:off x="13375" y="765475"/>
            <a:ext cx="9144000" cy="43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Po uderzeniu na Związek Sowiecki w czerwcu 1941 roku.Niemcy okupowali Smoleńszczyznę od lipca 1941 do września 1943r. 13 kwietnia 1943 r. radio w Berlinie poinformowało o odkryciu masowych grobów polskich w Katyniu.Od końca marca Niemcy prowadzili tam ekshumację pod kierunkiem prof. Gerharda Buhtza,dyrektora Instytutu Medycyny Sądowej i Kryminalistyki Uniwersytetu w Breslau (po wojnie Wrocław). W publikowanych na terenie Generalnego Gubernatorstwa niemieckich gazetach polskojęzycznych zaczęły wkrótce ukazywać się listy z nazwiskami zidentyfikowanych ofiar.Stalin natychmiast obciążył Niemców winą za ten zbiorowy mord.</a:t>
            </a:r>
            <a:endParaRPr b="1" sz="1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44" name="Google Shape;244;p25"/>
          <p:cNvSpPr txBox="1"/>
          <p:nvPr/>
        </p:nvSpPr>
        <p:spPr>
          <a:xfrm>
            <a:off x="147725" y="3437950"/>
            <a:ext cx="8996100" cy="15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3100">
                <a:solidFill>
                  <a:srgbClr val="FFFFFF"/>
                </a:solidFill>
                <a:highlight>
                  <a:srgbClr val="0C343D"/>
                </a:highlight>
                <a:latin typeface="Comic Sans MS"/>
                <a:ea typeface="Comic Sans MS"/>
                <a:cs typeface="Comic Sans MS"/>
                <a:sym typeface="Comic Sans MS"/>
              </a:rPr>
              <a:t>EKSHUMACJA GROBÓW W KATYNIU,1943</a:t>
            </a:r>
            <a:endParaRPr sz="3100">
              <a:solidFill>
                <a:srgbClr val="FFFFFF"/>
              </a:solidFill>
              <a:highlight>
                <a:srgbClr val="0C343D"/>
              </a:highlight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26"/>
          <p:cNvPicPr preferRelativeResize="0"/>
          <p:nvPr/>
        </p:nvPicPr>
        <p:blipFill rotWithShape="1">
          <a:blip r:embed="rId3">
            <a:alphaModFix/>
          </a:blip>
          <a:srcRect b="50001" l="15895" r="39061" t="11558"/>
          <a:stretch/>
        </p:blipFill>
        <p:spPr>
          <a:xfrm>
            <a:off x="228300" y="161150"/>
            <a:ext cx="2746027" cy="3223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6"/>
          <p:cNvPicPr preferRelativeResize="0"/>
          <p:nvPr/>
        </p:nvPicPr>
        <p:blipFill rotWithShape="1">
          <a:blip r:embed="rId4">
            <a:alphaModFix/>
          </a:blip>
          <a:srcRect b="11007" l="16367" r="2882" t="50638"/>
          <a:stretch/>
        </p:blipFill>
        <p:spPr>
          <a:xfrm>
            <a:off x="3625975" y="188000"/>
            <a:ext cx="4096001" cy="3223073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6"/>
          <p:cNvSpPr txBox="1"/>
          <p:nvPr/>
        </p:nvSpPr>
        <p:spPr>
          <a:xfrm>
            <a:off x="228300" y="3491675"/>
            <a:ext cx="2745900" cy="14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700">
                <a:solidFill>
                  <a:srgbClr val="FFFFFF"/>
                </a:solidFill>
              </a:rPr>
              <a:t>Żołnierze niemieccy podczas ekshumacji w Katyniu</a:t>
            </a:r>
            <a:endParaRPr b="1" sz="1700">
              <a:solidFill>
                <a:srgbClr val="FFFFFF"/>
              </a:solidFill>
            </a:endParaRPr>
          </a:p>
        </p:txBody>
      </p:sp>
      <p:sp>
        <p:nvSpPr>
          <p:cNvPr id="252" name="Google Shape;252;p26"/>
          <p:cNvSpPr txBox="1"/>
          <p:nvPr/>
        </p:nvSpPr>
        <p:spPr>
          <a:xfrm>
            <a:off x="3666250" y="3464800"/>
            <a:ext cx="4095900" cy="16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700">
                <a:solidFill>
                  <a:srgbClr val="FFFFFF"/>
                </a:solidFill>
              </a:rPr>
              <a:t>Gerhard Buhtz kierujący pracami ekshumacyjnymi w Katyniu w 1943 roku pokazuje Międzynarodowej  Komisji Lekarskiej dokumenty znalezione przy ciałach ofiar.</a:t>
            </a:r>
            <a:endParaRPr b="1" sz="1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27"/>
          <p:cNvPicPr preferRelativeResize="0"/>
          <p:nvPr/>
        </p:nvPicPr>
        <p:blipFill rotWithShape="1">
          <a:blip r:embed="rId3">
            <a:alphaModFix/>
          </a:blip>
          <a:srcRect b="50000" l="13610" r="6235" t="11837"/>
          <a:stretch/>
        </p:blipFill>
        <p:spPr>
          <a:xfrm>
            <a:off x="-12" y="2256187"/>
            <a:ext cx="3507325" cy="2296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7"/>
          <p:cNvPicPr preferRelativeResize="0"/>
          <p:nvPr/>
        </p:nvPicPr>
        <p:blipFill rotWithShape="1">
          <a:blip r:embed="rId4">
            <a:alphaModFix/>
          </a:blip>
          <a:srcRect b="11835" l="14854" r="5368" t="51793"/>
          <a:stretch/>
        </p:blipFill>
        <p:spPr>
          <a:xfrm>
            <a:off x="0" y="0"/>
            <a:ext cx="3330500" cy="214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7"/>
          <p:cNvPicPr preferRelativeResize="0"/>
          <p:nvPr/>
        </p:nvPicPr>
        <p:blipFill rotWithShape="1">
          <a:blip r:embed="rId5">
            <a:alphaModFix/>
          </a:blip>
          <a:srcRect b="35990" l="26515" r="6135" t="32184"/>
          <a:stretch/>
        </p:blipFill>
        <p:spPr>
          <a:xfrm>
            <a:off x="3955000" y="1920425"/>
            <a:ext cx="3024049" cy="2061081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7"/>
          <p:cNvSpPr txBox="1"/>
          <p:nvPr/>
        </p:nvSpPr>
        <p:spPr>
          <a:xfrm>
            <a:off x="3384225" y="40300"/>
            <a:ext cx="2941200" cy="15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700">
                <a:solidFill>
                  <a:srgbClr val="FFFFFF"/>
                </a:solidFill>
              </a:rPr>
              <a:t>Zwłoki polskich oficerów ekshumowanych przez Niemców w Katyniu w 1943 r.</a:t>
            </a:r>
            <a:endParaRPr b="1" sz="1700">
              <a:solidFill>
                <a:srgbClr val="FFFFFF"/>
              </a:solidFill>
            </a:endParaRPr>
          </a:p>
        </p:txBody>
      </p:sp>
      <p:cxnSp>
        <p:nvCxnSpPr>
          <p:cNvPr id="261" name="Google Shape;261;p27"/>
          <p:cNvCxnSpPr/>
          <p:nvPr/>
        </p:nvCxnSpPr>
        <p:spPr>
          <a:xfrm flipH="1" rot="10800000">
            <a:off x="3384225" y="993675"/>
            <a:ext cx="819000" cy="537300"/>
          </a:xfrm>
          <a:prstGeom prst="straightConnector1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2" name="Google Shape;262;p27"/>
          <p:cNvCxnSpPr/>
          <p:nvPr/>
        </p:nvCxnSpPr>
        <p:spPr>
          <a:xfrm flipH="1" rot="10800000">
            <a:off x="3545400" y="1168400"/>
            <a:ext cx="873000" cy="1020600"/>
          </a:xfrm>
          <a:prstGeom prst="straightConnector1">
            <a:avLst/>
          </a:prstGeom>
          <a:noFill/>
          <a:ln cap="flat" cmpd="sng" w="38100">
            <a:solidFill>
              <a:srgbClr val="00FFFF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63" name="Google Shape;263;p27"/>
          <p:cNvPicPr preferRelativeResize="0"/>
          <p:nvPr/>
        </p:nvPicPr>
        <p:blipFill rotWithShape="1">
          <a:blip r:embed="rId6">
            <a:alphaModFix/>
          </a:blip>
          <a:srcRect b="39984" l="46273" r="8725" t="10530"/>
          <a:stretch/>
        </p:blipFill>
        <p:spPr>
          <a:xfrm>
            <a:off x="7077525" y="40300"/>
            <a:ext cx="1999323" cy="289476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7"/>
          <p:cNvSpPr txBox="1"/>
          <p:nvPr/>
        </p:nvSpPr>
        <p:spPr>
          <a:xfrm>
            <a:off x="7144675" y="2935050"/>
            <a:ext cx="1999200" cy="134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700">
                <a:solidFill>
                  <a:srgbClr val="FFFFFF"/>
                </a:solidFill>
              </a:rPr>
              <a:t>Zwłoki polskiego oficera ekshumowanego przez Niemców w Katyniu w 1943 r.</a:t>
            </a:r>
            <a:endParaRPr b="1" sz="1700">
              <a:solidFill>
                <a:srgbClr val="FFFFFF"/>
              </a:solidFill>
            </a:endParaRPr>
          </a:p>
        </p:txBody>
      </p:sp>
      <p:sp>
        <p:nvSpPr>
          <p:cNvPr id="265" name="Google Shape;265;p27"/>
          <p:cNvSpPr txBox="1"/>
          <p:nvPr/>
        </p:nvSpPr>
        <p:spPr>
          <a:xfrm>
            <a:off x="3955000" y="3981500"/>
            <a:ext cx="3122400" cy="10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700">
                <a:solidFill>
                  <a:srgbClr val="FFFFFF"/>
                </a:solidFill>
              </a:rPr>
              <a:t>Związane sznurem ręce polskiego oficera ekshumowanego przez Niemców w Katyniu w </a:t>
            </a:r>
            <a:r>
              <a:rPr b="1" lang="pl" sz="1700">
                <a:solidFill>
                  <a:srgbClr val="FFFFFF"/>
                </a:solidFill>
              </a:rPr>
              <a:t>1943 r.</a:t>
            </a:r>
            <a:endParaRPr b="1" sz="1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8"/>
          <p:cNvSpPr txBox="1"/>
          <p:nvPr/>
        </p:nvSpPr>
        <p:spPr>
          <a:xfrm>
            <a:off x="40300" y="13425"/>
            <a:ext cx="90381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35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PAMIĘTAJMY !</a:t>
            </a:r>
            <a:endParaRPr sz="35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1" name="Google Shape;271;p28"/>
          <p:cNvSpPr txBox="1"/>
          <p:nvPr/>
        </p:nvSpPr>
        <p:spPr>
          <a:xfrm>
            <a:off x="0" y="1020650"/>
            <a:ext cx="9144000" cy="40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 </a:t>
            </a:r>
            <a:r>
              <a:rPr lang="pl" sz="2000">
                <a:solidFill>
                  <a:srgbClr val="FFFFFF"/>
                </a:solidFill>
              </a:rPr>
              <a:t> W tym roku obchodzimy </a:t>
            </a:r>
            <a:r>
              <a:rPr lang="pl" sz="2000">
                <a:solidFill>
                  <a:srgbClr val="FF0000"/>
                </a:solidFill>
              </a:rPr>
              <a:t>80 rocznicę  Zbrodni Katyńskiej</a:t>
            </a:r>
            <a:r>
              <a:rPr lang="pl" sz="2000">
                <a:solidFill>
                  <a:srgbClr val="FFFFFF"/>
                </a:solidFill>
              </a:rPr>
              <a:t> .Dzień Pamięci Ofiar Zbrodni Katyńskiej jest świętem obchodzonym co roku 13 kwietnia.Tego dnia w 1943 roku nazistowskie Niemcy opublikowały informację o odkryciu masowych grobów oficerów Wojska Polskiego.Sejm Rzeczypospolitej Polskiej uchwalił święto poprzez aklamację 14 listopada 2007 roku.Jego przesłaniem jest oddanie czci ofiarom Zbrodni Katyńskiej.W naszym kraju znajduje się wiele pomników i tablic poświęconych ofiarom radzieckiej zbrodni.Polacy nie zapomnieli o ofiarach.Za ich ogromne poświęcenie i służbę ojczyźnie, za to składamy im hołd.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272" name="Google Shape;272;p28"/>
          <p:cNvSpPr txBox="1"/>
          <p:nvPr>
            <p:ph idx="1" type="body"/>
          </p:nvPr>
        </p:nvSpPr>
        <p:spPr>
          <a:xfrm>
            <a:off x="2142400" y="4426250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>
                <a:latin typeface="Arial"/>
                <a:ea typeface="Arial"/>
                <a:cs typeface="Arial"/>
                <a:sym typeface="Arial"/>
              </a:rPr>
              <a:t>Dziękuję za uwagę,autor:Natalia Gajewska klasa 8b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4"/>
          <p:cNvSpPr txBox="1"/>
          <p:nvPr>
            <p:ph idx="4294967295" type="title"/>
          </p:nvPr>
        </p:nvSpPr>
        <p:spPr>
          <a:xfrm>
            <a:off x="1195250" y="326950"/>
            <a:ext cx="7722000" cy="91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3100">
                <a:latin typeface="Comic Sans MS"/>
                <a:ea typeface="Comic Sans MS"/>
                <a:cs typeface="Comic Sans MS"/>
                <a:sym typeface="Comic Sans MS"/>
              </a:rPr>
              <a:t> CO TO JEST ZBRODNIA KATYŃSKA?</a:t>
            </a:r>
            <a:endParaRPr sz="3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3" name="Google Shape;143;p14"/>
          <p:cNvSpPr txBox="1"/>
          <p:nvPr>
            <p:ph idx="4294967295" type="body"/>
          </p:nvPr>
        </p:nvSpPr>
        <p:spPr>
          <a:xfrm>
            <a:off x="0" y="1571250"/>
            <a:ext cx="9144000" cy="357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1900">
                <a:highlight>
                  <a:srgbClr val="EA9999"/>
                </a:highlight>
                <a:latin typeface="Comic Sans MS"/>
                <a:ea typeface="Comic Sans MS"/>
                <a:cs typeface="Comic Sans MS"/>
                <a:sym typeface="Comic Sans MS"/>
              </a:rPr>
              <a:t>Terminem ,,zbrodnia katyńska” określa się</a:t>
            </a:r>
            <a:r>
              <a:rPr lang="pl" sz="1900">
                <a:latin typeface="Comic Sans MS"/>
                <a:ea typeface="Comic Sans MS"/>
                <a:cs typeface="Comic Sans MS"/>
                <a:sym typeface="Comic Sans MS"/>
              </a:rPr>
              <a:t> wymordowanie wiosną 1940 r. przez NKWD prawie 22 tys. osób: polskich jeńców wojennych w Katyniu,Charkowie i Kalininie(Twerze) oraz więźniów ( wojskowych i cywilów) w różnych miejscach sowieckich republik ukraińskiej i białoruskiej na podstawie decyzji najwyższych sowieckich władz,czyli Biura Politycznego Wszechzwiązkowej Komunistycznej Partii (bolszewików) z 5 marca 1940 r. Przez prawie pół wieku od tamtych tragicznych wydarzeń wiedza o losie Polaków wziętych do niewoli lub aresztowanych,a następnie zamordowanych zgodnie z uchwałą Biura Politycznego WKP (b) ograniczała się do informacji o egzekucjach w Katyniu.</a:t>
            </a:r>
            <a:endParaRPr sz="19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5"/>
          <p:cNvSpPr txBox="1"/>
          <p:nvPr>
            <p:ph idx="4294967295" type="title"/>
          </p:nvPr>
        </p:nvSpPr>
        <p:spPr>
          <a:xfrm>
            <a:off x="2162150" y="0"/>
            <a:ext cx="5371800" cy="108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3100">
                <a:latin typeface="Comic Sans MS"/>
                <a:ea typeface="Comic Sans MS"/>
                <a:cs typeface="Comic Sans MS"/>
                <a:sym typeface="Comic Sans MS"/>
              </a:rPr>
              <a:t>GEOGRAFIA ZBRODNI KATYŃSKIEJ</a:t>
            </a:r>
            <a:endParaRPr sz="3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Dzień Pamięci Ofiar Zbrodni Katyńskiej – 13 kwietnia. Kalendarium ..." id="149" name="Google Shape;14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3475" y="1020650"/>
            <a:ext cx="6269350" cy="4000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6"/>
          <p:cNvSpPr txBox="1"/>
          <p:nvPr>
            <p:ph idx="4294967295" type="title"/>
          </p:nvPr>
        </p:nvSpPr>
        <p:spPr>
          <a:xfrm>
            <a:off x="1060925" y="169500"/>
            <a:ext cx="7990500" cy="114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3100">
                <a:latin typeface="Comic Sans MS"/>
                <a:ea typeface="Comic Sans MS"/>
                <a:cs typeface="Comic Sans MS"/>
                <a:sym typeface="Comic Sans MS"/>
              </a:rPr>
              <a:t>SOWIECKI ATAK NA POLSKĘ 17 WRZEŚNIA 1939 ROKU</a:t>
            </a:r>
            <a:endParaRPr sz="3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5" name="Google Shape;155;p16"/>
          <p:cNvSpPr txBox="1"/>
          <p:nvPr>
            <p:ph idx="4294967295" type="body"/>
          </p:nvPr>
        </p:nvSpPr>
        <p:spPr>
          <a:xfrm>
            <a:off x="0" y="1437000"/>
            <a:ext cx="9144000" cy="370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1700">
                <a:highlight>
                  <a:srgbClr val="00FF00"/>
                </a:highlight>
                <a:latin typeface="Comic Sans MS"/>
                <a:ea typeface="Comic Sans MS"/>
                <a:cs typeface="Comic Sans MS"/>
                <a:sym typeface="Comic Sans MS"/>
              </a:rPr>
              <a:t>17 września 1939 r.</a:t>
            </a:r>
            <a:r>
              <a:rPr lang="pl" sz="1700">
                <a:latin typeface="Comic Sans MS"/>
                <a:ea typeface="Comic Sans MS"/>
                <a:cs typeface="Comic Sans MS"/>
                <a:sym typeface="Comic Sans MS"/>
              </a:rPr>
              <a:t> od 600 do 650 tys. żołnierzy i ponad 5 tys. czołgów  Armii Czerwonej wkroczyło na terytorium ll Rzeczypospolitej ,broniącej się od 1 września przed niemiecką agresją .Zgodnie z tajnym protokołem do paktu o nieagresji między Sowietami,a lll Rzeszą z 23 sierpnia 1939 r.,zwanego od nazwisk jego sygnatariuszy,ministrów spraw zagranicznych obu państw ,paktem Ribbentrop-Mołotow,sfera wpływów ZSRS sięgać miała w przybliżeniu do linii rzek Narwi ,Wisły i Sanu.17 września Armia Czerwona przekroczyła granicę pod pretekstem,że,,państwo polskie i jego rząd przestały faktycznie istnieć”,zatem ZSRS musi,,wziąć pod swoją opiekę życie i mienie ludności Zachodniej Ukrainy i Zachodniej Białorusi”,jak sowiecka propaganda określała wschodnie obszary ll Rzeczypospolitej.Od chwili przekroczenia granicy Armia Czerwona popełniała zbrodnie.</a:t>
            </a:r>
            <a:endParaRPr sz="17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7"/>
          <p:cNvSpPr txBox="1"/>
          <p:nvPr>
            <p:ph idx="4294967295" type="body"/>
          </p:nvPr>
        </p:nvSpPr>
        <p:spPr>
          <a:xfrm>
            <a:off x="4107600" y="201375"/>
            <a:ext cx="5036400" cy="514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                                      </a:t>
            </a:r>
            <a:r>
              <a:rPr b="1" lang="pl" sz="2100">
                <a:latin typeface="Arial"/>
                <a:ea typeface="Arial"/>
                <a:cs typeface="Arial"/>
                <a:sym typeface="Arial"/>
              </a:rPr>
              <a:t>Żołnierze Armii Czerwonej rozbierają umocnienia na wschodniej granicy ll Rzeczypospolitej,jesień 1939 r.</a:t>
            </a:r>
            <a:r>
              <a:rPr lang="pl"/>
              <a:t>                                                                                                         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                       </a:t>
            </a:r>
            <a:r>
              <a:rPr lang="pl" sz="1700"/>
              <a:t>  </a:t>
            </a:r>
            <a:endParaRPr sz="17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          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                              </a:t>
            </a:r>
            <a:r>
              <a:rPr b="1" lang="pl" sz="2100">
                <a:latin typeface="Arial"/>
                <a:ea typeface="Arial"/>
                <a:cs typeface="Arial"/>
                <a:sym typeface="Arial"/>
              </a:rPr>
              <a:t>Sowieckie samoloty nad     terytorium ll Rzeczypospolite,wrzesień 1939r.</a:t>
            </a:r>
            <a:endParaRPr b="1" sz="17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                     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pl"/>
              <a:t>                           </a:t>
            </a:r>
            <a:r>
              <a:rPr lang="pl" sz="1700"/>
              <a:t> </a:t>
            </a:r>
            <a:r>
              <a:rPr lang="pl"/>
              <a:t>                                                                                                                                                        </a:t>
            </a:r>
            <a:endParaRPr/>
          </a:p>
        </p:txBody>
      </p:sp>
      <p:cxnSp>
        <p:nvCxnSpPr>
          <p:cNvPr id="161" name="Google Shape;161;p17"/>
          <p:cNvCxnSpPr/>
          <p:nvPr/>
        </p:nvCxnSpPr>
        <p:spPr>
          <a:xfrm flipH="1" rot="10800000">
            <a:off x="3558825" y="3840850"/>
            <a:ext cx="1356300" cy="174600"/>
          </a:xfrm>
          <a:prstGeom prst="straightConnector1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2" name="Google Shape;162;p17"/>
          <p:cNvCxnSpPr/>
          <p:nvPr/>
        </p:nvCxnSpPr>
        <p:spPr>
          <a:xfrm flipH="1" rot="10800000">
            <a:off x="3448175" y="1369850"/>
            <a:ext cx="1074600" cy="2820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63" name="Google Shape;163;p17"/>
          <p:cNvPicPr preferRelativeResize="0"/>
          <p:nvPr/>
        </p:nvPicPr>
        <p:blipFill rotWithShape="1">
          <a:blip r:embed="rId3">
            <a:alphaModFix/>
          </a:blip>
          <a:srcRect b="3103" l="15136" r="20289" t="67109"/>
          <a:stretch/>
        </p:blipFill>
        <p:spPr>
          <a:xfrm>
            <a:off x="0" y="2860475"/>
            <a:ext cx="3558827" cy="2054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7"/>
          <p:cNvPicPr preferRelativeResize="0"/>
          <p:nvPr/>
        </p:nvPicPr>
        <p:blipFill rotWithShape="1">
          <a:blip r:embed="rId4">
            <a:alphaModFix/>
          </a:blip>
          <a:srcRect b="4223" l="13466" r="5698" t="51694"/>
          <a:stretch/>
        </p:blipFill>
        <p:spPr>
          <a:xfrm>
            <a:off x="0" y="0"/>
            <a:ext cx="3330525" cy="2497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18"/>
          <p:cNvPicPr preferRelativeResize="0"/>
          <p:nvPr/>
        </p:nvPicPr>
        <p:blipFill rotWithShape="1">
          <a:blip r:embed="rId3">
            <a:alphaModFix/>
          </a:blip>
          <a:srcRect b="45850" l="15090" r="3819" t="10610"/>
          <a:stretch/>
        </p:blipFill>
        <p:spPr>
          <a:xfrm>
            <a:off x="0" y="0"/>
            <a:ext cx="4001452" cy="295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8"/>
          <p:cNvPicPr preferRelativeResize="0"/>
          <p:nvPr/>
        </p:nvPicPr>
        <p:blipFill rotWithShape="1">
          <a:blip r:embed="rId4">
            <a:alphaModFix/>
          </a:blip>
          <a:srcRect b="14060" l="48740" r="12034" t="65171"/>
          <a:stretch/>
        </p:blipFill>
        <p:spPr>
          <a:xfrm>
            <a:off x="3265850" y="2954475"/>
            <a:ext cx="2827202" cy="216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8"/>
          <p:cNvPicPr preferRelativeResize="0"/>
          <p:nvPr/>
        </p:nvPicPr>
        <p:blipFill rotWithShape="1">
          <a:blip r:embed="rId5">
            <a:alphaModFix/>
          </a:blip>
          <a:srcRect b="2681" l="55746" r="8702" t="65922"/>
          <a:stretch/>
        </p:blipFill>
        <p:spPr>
          <a:xfrm>
            <a:off x="6253950" y="96950"/>
            <a:ext cx="2628927" cy="319327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8"/>
          <p:cNvSpPr txBox="1"/>
          <p:nvPr/>
        </p:nvSpPr>
        <p:spPr>
          <a:xfrm>
            <a:off x="53725" y="3196200"/>
            <a:ext cx="3156000" cy="18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solidFill>
                  <a:srgbClr val="FFFFFF"/>
                </a:solidFill>
              </a:rPr>
              <a:t>Propagandowe zdjęcie wiecu poparcia </a:t>
            </a:r>
            <a:endParaRPr b="1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solidFill>
                  <a:srgbClr val="FFFFFF"/>
                </a:solidFill>
              </a:rPr>
              <a:t>ludności dla przyłączenia ziem polskich</a:t>
            </a:r>
            <a:endParaRPr b="1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solidFill>
                  <a:srgbClr val="FFFFFF"/>
                </a:solidFill>
              </a:rPr>
              <a:t>do ZSRS-na plakacie po prawej stronie u góry napis:,,Nasza armia to armia,która wyzwala ludzi pracy,J.Stalin”.Ośrodek ,,Karta”.</a:t>
            </a:r>
            <a:endParaRPr b="1">
              <a:solidFill>
                <a:srgbClr val="FFFFFF"/>
              </a:solidFill>
            </a:endParaRPr>
          </a:p>
        </p:txBody>
      </p:sp>
      <p:cxnSp>
        <p:nvCxnSpPr>
          <p:cNvPr id="173" name="Google Shape;173;p18"/>
          <p:cNvCxnSpPr>
            <a:stCxn id="169" idx="2"/>
          </p:cNvCxnSpPr>
          <p:nvPr/>
        </p:nvCxnSpPr>
        <p:spPr>
          <a:xfrm flipH="1">
            <a:off x="1537826" y="2954472"/>
            <a:ext cx="462900" cy="3357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4" name="Google Shape;174;p18"/>
          <p:cNvSpPr txBox="1"/>
          <p:nvPr/>
        </p:nvSpPr>
        <p:spPr>
          <a:xfrm>
            <a:off x="4002000" y="26850"/>
            <a:ext cx="2252100" cy="29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>
                <a:solidFill>
                  <a:srgbClr val="FFFFFF"/>
                </a:solidFill>
              </a:rPr>
              <a:t>Polscy żołnierze i policjanci w niewoli sowiekiej,</a:t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>
                <a:solidFill>
                  <a:srgbClr val="FFFFFF"/>
                </a:solidFill>
              </a:rPr>
              <a:t>wrzesień</a:t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>
                <a:solidFill>
                  <a:srgbClr val="FFFFFF"/>
                </a:solidFill>
              </a:rPr>
              <a:t>1939 r.</a:t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75" name="Google Shape;175;p18"/>
          <p:cNvCxnSpPr/>
          <p:nvPr/>
        </p:nvCxnSpPr>
        <p:spPr>
          <a:xfrm rot="10800000">
            <a:off x="5313900" y="1859850"/>
            <a:ext cx="940200" cy="711900"/>
          </a:xfrm>
          <a:prstGeom prst="straightConnector1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6" name="Google Shape;176;p18"/>
          <p:cNvSpPr txBox="1"/>
          <p:nvPr/>
        </p:nvSpPr>
        <p:spPr>
          <a:xfrm>
            <a:off x="6149175" y="3424425"/>
            <a:ext cx="2966400" cy="16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700">
                <a:solidFill>
                  <a:srgbClr val="FFFFFF"/>
                </a:solidFill>
              </a:rPr>
              <a:t>Parada armii sowieckiej na Placu Czerwonym w Moskwie z okazji zajęcia ziem polskich,1940 r.</a:t>
            </a:r>
            <a:endParaRPr b="1" sz="1700">
              <a:solidFill>
                <a:srgbClr val="FFFFFF"/>
              </a:solidFill>
            </a:endParaRPr>
          </a:p>
        </p:txBody>
      </p:sp>
      <p:cxnSp>
        <p:nvCxnSpPr>
          <p:cNvPr id="177" name="Google Shape;177;p18"/>
          <p:cNvCxnSpPr/>
          <p:nvPr/>
        </p:nvCxnSpPr>
        <p:spPr>
          <a:xfrm flipH="1" rot="10800000">
            <a:off x="6217850" y="4700325"/>
            <a:ext cx="1155000" cy="228300"/>
          </a:xfrm>
          <a:prstGeom prst="straightConnector1">
            <a:avLst/>
          </a:prstGeom>
          <a:noFill/>
          <a:ln cap="flat" cmpd="sng" w="38100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9"/>
          <p:cNvSpPr txBox="1"/>
          <p:nvPr>
            <p:ph idx="4294967295" type="title"/>
          </p:nvPr>
        </p:nvSpPr>
        <p:spPr>
          <a:xfrm>
            <a:off x="0" y="0"/>
            <a:ext cx="9144000" cy="73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3100">
                <a:highlight>
                  <a:srgbClr val="CC0000"/>
                </a:highlight>
                <a:latin typeface="Comic Sans MS"/>
                <a:ea typeface="Comic Sans MS"/>
                <a:cs typeface="Comic Sans MS"/>
                <a:sym typeface="Comic Sans MS"/>
              </a:rPr>
              <a:t>ZBRODNIA</a:t>
            </a:r>
            <a:endParaRPr sz="3100">
              <a:highlight>
                <a:srgbClr val="CC0000"/>
              </a:highlight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3" name="Google Shape;183;p19"/>
          <p:cNvSpPr txBox="1"/>
          <p:nvPr>
            <p:ph idx="4294967295" type="body"/>
          </p:nvPr>
        </p:nvSpPr>
        <p:spPr>
          <a:xfrm>
            <a:off x="0" y="738600"/>
            <a:ext cx="9144000" cy="452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pl" sz="1500">
                <a:solidFill>
                  <a:srgbClr val="00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Przygotowania do zbrodni: </a:t>
            </a:r>
            <a:r>
              <a:rPr b="1" lang="pl" sz="1500">
                <a:latin typeface="Comic Sans MS"/>
                <a:ea typeface="Comic Sans MS"/>
                <a:cs typeface="Comic Sans MS"/>
                <a:sym typeface="Comic Sans MS"/>
              </a:rPr>
              <a:t>Od października 1939 r. wydelegowani z Moskwy funkcjonariusze NKWD przesłuchiwali uwięzionych,przekonywali ich do wszpółpracy i zbierali dane.Na kolaborację zgodzili się nieliczni.W raportach komendantów obozów znalazły się opinie o zdecydowanie wrogiej postawie Polaków i znikomej szansie wykorzystania ich przez władze ZSRS.Postanowienie o rozstrzelaniu jeńców z Kozielska,Starobielska i Ostaszkowa podpisało 5 marca 1940 r. siedmiu członków władz WKP(b):Józef Stalin,wnioskodawca Ławrientij Beria,Klimient Woroszyłow,Wiaczesław Mołotow,Anastas Mikojan,Michaił Kalinin i Łazar Kaganowic.22 marca Beria wydał rozkaz,,O rozładowaniu więzień NKWD w URS i BSRS,czyli na Ukrainie Zachodniej i Białorusi Zachodniej.Większość aresztowanych Polaków stanowili oficerowie i policjanci.Listy z nazwiskami wysyłanych na śmierć miał przygotowywać i podpisywać Piotr Soprunienko,naczelnik powołanego rozkazem Berii jeszcze we wrześniu 1939 roku.Zarządu do spraw Jeńców Wojennych Ludowego Komisariau Spraw Wewnętrznych.1 kwietnia z Moskwy do obozu ostaszkowskiego przekazano trzy pierwsze listy z nazwiskami 343 osób.Później Soprunienko telefonował do komendantów:Wasilija Korolewa w Kozielsku,Aleksandra Biereżkowa w Starobielsku i Pawła Borisowca w Ostaszkowie,przekazując kolejne spisy ofiar.</a:t>
            </a:r>
            <a:endParaRPr b="1" sz="15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0"/>
          <p:cNvSpPr txBox="1"/>
          <p:nvPr>
            <p:ph idx="4294967295" type="title"/>
          </p:nvPr>
        </p:nvSpPr>
        <p:spPr>
          <a:xfrm>
            <a:off x="0" y="0"/>
            <a:ext cx="9144000" cy="9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3100">
                <a:highlight>
                  <a:srgbClr val="F6B26B"/>
                </a:highlight>
                <a:latin typeface="Lato"/>
                <a:ea typeface="Lato"/>
                <a:cs typeface="Lato"/>
                <a:sym typeface="Lato"/>
              </a:rPr>
              <a:t>OFIARY - KATYŃ</a:t>
            </a:r>
            <a:endParaRPr sz="3100">
              <a:highlight>
                <a:srgbClr val="F6B26B"/>
              </a:highlight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9" name="Google Shape;189;p20"/>
          <p:cNvPicPr preferRelativeResize="0"/>
          <p:nvPr/>
        </p:nvPicPr>
        <p:blipFill rotWithShape="1">
          <a:blip r:embed="rId3">
            <a:alphaModFix/>
          </a:blip>
          <a:srcRect b="56450" l="14483" r="45218" t="6990"/>
          <a:stretch/>
        </p:blipFill>
        <p:spPr>
          <a:xfrm>
            <a:off x="362600" y="604375"/>
            <a:ext cx="2098824" cy="261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0"/>
          <p:cNvPicPr preferRelativeResize="0"/>
          <p:nvPr/>
        </p:nvPicPr>
        <p:blipFill rotWithShape="1">
          <a:blip r:embed="rId4">
            <a:alphaModFix/>
          </a:blip>
          <a:srcRect b="60311" l="58183" r="3413" t="8294"/>
          <a:stretch/>
        </p:blipFill>
        <p:spPr>
          <a:xfrm>
            <a:off x="3221188" y="698400"/>
            <a:ext cx="2223464" cy="261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0"/>
          <p:cNvPicPr preferRelativeResize="0"/>
          <p:nvPr/>
        </p:nvPicPr>
        <p:blipFill rotWithShape="1">
          <a:blip r:embed="rId5">
            <a:alphaModFix/>
          </a:blip>
          <a:srcRect b="14580" l="14723" r="47936" t="47918"/>
          <a:stretch/>
        </p:blipFill>
        <p:spPr>
          <a:xfrm>
            <a:off x="6271550" y="698400"/>
            <a:ext cx="2223477" cy="2847053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0"/>
          <p:cNvSpPr txBox="1"/>
          <p:nvPr/>
        </p:nvSpPr>
        <p:spPr>
          <a:xfrm>
            <a:off x="40300" y="3276800"/>
            <a:ext cx="2296500" cy="16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700">
                <a:solidFill>
                  <a:srgbClr val="FFFFFF"/>
                </a:solidFill>
              </a:rPr>
              <a:t>Pracownik Konsulatu RP w Tuluzie Samuel Wacław Aleksandrowicz.</a:t>
            </a:r>
            <a:endParaRPr b="1" sz="1700">
              <a:solidFill>
                <a:srgbClr val="FFFFFF"/>
              </a:solidFill>
            </a:endParaRPr>
          </a:p>
        </p:txBody>
      </p:sp>
      <p:sp>
        <p:nvSpPr>
          <p:cNvPr id="193" name="Google Shape;193;p20"/>
          <p:cNvSpPr txBox="1"/>
          <p:nvPr/>
        </p:nvSpPr>
        <p:spPr>
          <a:xfrm>
            <a:off x="3236500" y="3424525"/>
            <a:ext cx="2223300" cy="12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700">
                <a:solidFill>
                  <a:srgbClr val="FFFFFF"/>
                </a:solidFill>
              </a:rPr>
              <a:t>Pracownik poczty Władysław Sokołowski</a:t>
            </a:r>
            <a:r>
              <a:rPr lang="pl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4" name="Google Shape;194;p20"/>
          <p:cNvSpPr txBox="1"/>
          <p:nvPr/>
        </p:nvSpPr>
        <p:spPr>
          <a:xfrm>
            <a:off x="6298425" y="3679675"/>
            <a:ext cx="2223600" cy="11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700">
                <a:solidFill>
                  <a:srgbClr val="FFFFFF"/>
                </a:solidFill>
              </a:rPr>
              <a:t>Wykładowca AG w Krakowie Zygmunt Mitera</a:t>
            </a:r>
            <a:endParaRPr b="1" sz="1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1"/>
          <p:cNvPicPr preferRelativeResize="0"/>
          <p:nvPr/>
        </p:nvPicPr>
        <p:blipFill rotWithShape="1">
          <a:blip r:embed="rId3">
            <a:alphaModFix/>
          </a:blip>
          <a:srcRect b="55624" l="17203" r="46037" t="12005"/>
          <a:stretch/>
        </p:blipFill>
        <p:spPr>
          <a:xfrm>
            <a:off x="308875" y="393900"/>
            <a:ext cx="2269602" cy="274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1"/>
          <p:cNvPicPr preferRelativeResize="0"/>
          <p:nvPr/>
        </p:nvPicPr>
        <p:blipFill rotWithShape="1">
          <a:blip r:embed="rId4">
            <a:alphaModFix/>
          </a:blip>
          <a:srcRect b="55288" l="60228" r="3223" t="11314"/>
          <a:stretch/>
        </p:blipFill>
        <p:spPr>
          <a:xfrm>
            <a:off x="3308975" y="393900"/>
            <a:ext cx="2301800" cy="2944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1"/>
          <p:cNvPicPr preferRelativeResize="0"/>
          <p:nvPr/>
        </p:nvPicPr>
        <p:blipFill rotWithShape="1">
          <a:blip r:embed="rId5">
            <a:alphaModFix/>
          </a:blip>
          <a:srcRect b="25407" l="16246" r="55777" t="50468"/>
          <a:stretch/>
        </p:blipFill>
        <p:spPr>
          <a:xfrm>
            <a:off x="6330825" y="372425"/>
            <a:ext cx="2446525" cy="2944828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1"/>
          <p:cNvSpPr txBox="1"/>
          <p:nvPr/>
        </p:nvSpPr>
        <p:spPr>
          <a:xfrm>
            <a:off x="308875" y="3223075"/>
            <a:ext cx="2269500" cy="14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700">
                <a:solidFill>
                  <a:srgbClr val="FFFFFF"/>
                </a:solidFill>
              </a:rPr>
              <a:t>Leśnik z Białowieży Władysław Wielebiński .Zbiory Stowarzyszenia Katyń  w Szczecinie.</a:t>
            </a:r>
            <a:endParaRPr b="1" sz="1700">
              <a:solidFill>
                <a:srgbClr val="FFFFFF"/>
              </a:solidFill>
            </a:endParaRPr>
          </a:p>
        </p:txBody>
      </p:sp>
      <p:sp>
        <p:nvSpPr>
          <p:cNvPr id="203" name="Google Shape;203;p21"/>
          <p:cNvSpPr txBox="1"/>
          <p:nvPr/>
        </p:nvSpPr>
        <p:spPr>
          <a:xfrm>
            <a:off x="3303650" y="3451375"/>
            <a:ext cx="2301900" cy="1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Pracownik PKP Zygmunt Wróbel.Zbiory Stowarzyszenia Katyń w Szczecinie</a:t>
            </a:r>
            <a:endParaRPr b="1" sz="1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4" name="Google Shape;204;p21"/>
          <p:cNvSpPr txBox="1"/>
          <p:nvPr/>
        </p:nvSpPr>
        <p:spPr>
          <a:xfrm>
            <a:off x="6330825" y="3478375"/>
            <a:ext cx="2376900" cy="15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Przemysłowiec Mieczysław Piotrowski.Zbiory Stowarzyszenia Katyń w Szczecinie</a:t>
            </a:r>
            <a:endParaRPr b="1" sz="1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